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D7AF-5C95-4C09-86CC-F564145F2B14}" type="datetimeFigureOut">
              <a:rPr lang="ru-RU" smtClean="0"/>
              <a:t>30.06.2016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A664-FC31-485F-AE3A-4C8287723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93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D7AF-5C95-4C09-86CC-F564145F2B14}" type="datetimeFigureOut">
              <a:rPr lang="ru-RU" smtClean="0"/>
              <a:t>30.06.2016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A664-FC31-485F-AE3A-4C8287723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32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D7AF-5C95-4C09-86CC-F564145F2B14}" type="datetimeFigureOut">
              <a:rPr lang="ru-RU" smtClean="0"/>
              <a:t>30.06.2016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A664-FC31-485F-AE3A-4C8287723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332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D7AF-5C95-4C09-86CC-F564145F2B14}" type="datetimeFigureOut">
              <a:rPr lang="ru-RU" smtClean="0"/>
              <a:t>30.06.2016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A664-FC31-485F-AE3A-4C8287723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D7AF-5C95-4C09-86CC-F564145F2B14}" type="datetimeFigureOut">
              <a:rPr lang="ru-RU" smtClean="0"/>
              <a:t>30.06.2016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A664-FC31-485F-AE3A-4C8287723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30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D7AF-5C95-4C09-86CC-F564145F2B14}" type="datetimeFigureOut">
              <a:rPr lang="ru-RU" smtClean="0"/>
              <a:t>30.06.2016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A664-FC31-485F-AE3A-4C8287723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87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D7AF-5C95-4C09-86CC-F564145F2B14}" type="datetimeFigureOut">
              <a:rPr lang="ru-RU" smtClean="0"/>
              <a:t>30.06.2016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A664-FC31-485F-AE3A-4C8287723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911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D7AF-5C95-4C09-86CC-F564145F2B14}" type="datetimeFigureOut">
              <a:rPr lang="ru-RU" smtClean="0"/>
              <a:t>30.06.2016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A664-FC31-485F-AE3A-4C8287723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924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D7AF-5C95-4C09-86CC-F564145F2B14}" type="datetimeFigureOut">
              <a:rPr lang="ru-RU" smtClean="0"/>
              <a:t>30.06.2016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A664-FC31-485F-AE3A-4C8287723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73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D7AF-5C95-4C09-86CC-F564145F2B14}" type="datetimeFigureOut">
              <a:rPr lang="ru-RU" smtClean="0"/>
              <a:t>30.06.2016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A664-FC31-485F-AE3A-4C8287723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9D7AF-5C95-4C09-86CC-F564145F2B14}" type="datetimeFigureOut">
              <a:rPr lang="ru-RU" smtClean="0"/>
              <a:t>30.06.2016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4A664-FC31-485F-AE3A-4C8287723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18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9D7AF-5C95-4C09-86CC-F564145F2B14}" type="datetimeFigureOut">
              <a:rPr lang="ru-RU" smtClean="0"/>
              <a:t>30.06.2016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4A664-FC31-485F-AE3A-4C8287723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940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Strict Reasoning for the Versatile World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84914"/>
            <a:ext cx="9144000" cy="20029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Ariadna Barinova</a:t>
            </a:r>
            <a:endParaRPr lang="ru-RU" dirty="0" smtClean="0"/>
          </a:p>
          <a:p>
            <a:r>
              <a:rPr lang="en-US" dirty="0" smtClean="0"/>
              <a:t>Scientific advisor: Dr</a:t>
            </a:r>
            <a:r>
              <a:rPr lang="en-US" dirty="0"/>
              <a:t>. </a:t>
            </a:r>
            <a:r>
              <a:rPr lang="en-US" dirty="0" smtClean="0"/>
              <a:t>Cyril </a:t>
            </a:r>
            <a:r>
              <a:rPr lang="en-US" dirty="0" err="1" smtClean="0"/>
              <a:t>Pshenichny</a:t>
            </a:r>
            <a:endParaRPr lang="en-US" dirty="0" smtClean="0"/>
          </a:p>
          <a:p>
            <a:endParaRPr lang="en-US" sz="1100" dirty="0" smtClean="0"/>
          </a:p>
          <a:p>
            <a:r>
              <a:rPr lang="en-US" dirty="0" smtClean="0"/>
              <a:t>ITMO University</a:t>
            </a:r>
          </a:p>
          <a:p>
            <a:r>
              <a:rPr lang="en-US" dirty="0" smtClean="0"/>
              <a:t>St. Petersburg, Russia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84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of dynamic knowledge</a:t>
            </a:r>
            <a:endParaRPr lang="ru-RU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</a:t>
            </a:r>
            <a:r>
              <a:rPr lang="en-US" dirty="0"/>
              <a:t>the </a:t>
            </a:r>
            <a:r>
              <a:rPr lang="en-US" dirty="0" smtClean="0"/>
              <a:t>notion</a:t>
            </a:r>
            <a:r>
              <a:rPr lang="ru-RU" dirty="0" smtClean="0"/>
              <a:t>: </a:t>
            </a:r>
            <a:r>
              <a:rPr lang="en-US" dirty="0" smtClean="0"/>
              <a:t>When </a:t>
            </a:r>
            <a:r>
              <a:rPr lang="en-US" dirty="0"/>
              <a:t>bus comes people at the bus stop stand </a:t>
            </a:r>
            <a:r>
              <a:rPr lang="en-US" dirty="0" smtClean="0"/>
              <a:t>up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deal not with relations between the </a:t>
            </a:r>
            <a:r>
              <a:rPr lang="en-US" dirty="0" smtClean="0"/>
              <a:t>objects</a:t>
            </a:r>
            <a:r>
              <a:rPr lang="ru-RU" dirty="0" smtClean="0"/>
              <a:t>: </a:t>
            </a:r>
            <a:r>
              <a:rPr lang="en-US" dirty="0" smtClean="0"/>
              <a:t>bus, to come, people, stop, to </a:t>
            </a:r>
            <a:r>
              <a:rPr lang="en-US" dirty="0"/>
              <a:t>stand </a:t>
            </a:r>
            <a:r>
              <a:rPr lang="en-US" dirty="0" smtClean="0"/>
              <a:t>up…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…</a:t>
            </a:r>
            <a:r>
              <a:rPr lang="en-US" dirty="0"/>
              <a:t>but between </a:t>
            </a:r>
            <a:r>
              <a:rPr lang="en-US" b="1" dirty="0"/>
              <a:t>the </a:t>
            </a:r>
            <a:r>
              <a:rPr lang="en-US" b="1" dirty="0" smtClean="0"/>
              <a:t>events</a:t>
            </a:r>
            <a:r>
              <a:rPr lang="en-US" dirty="0" smtClean="0"/>
              <a:t>: </a:t>
            </a:r>
            <a:r>
              <a:rPr lang="en-US" dirty="0" smtClean="0"/>
              <a:t>bus comes </a:t>
            </a:r>
            <a:r>
              <a:rPr lang="en-US" dirty="0" smtClean="0"/>
              <a:t>-&gt; </a:t>
            </a:r>
            <a:r>
              <a:rPr lang="en-US" dirty="0" smtClean="0"/>
              <a:t>people </a:t>
            </a:r>
            <a:r>
              <a:rPr lang="en-US" dirty="0"/>
              <a:t>stand </a:t>
            </a:r>
            <a:r>
              <a:rPr lang="en-US" dirty="0" smtClean="0"/>
              <a:t>up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696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bush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Recently developed formalism for representation of dynamic </a:t>
            </a:r>
            <a:r>
              <a:rPr lang="en-US" dirty="0" smtClean="0"/>
              <a:t>knowledge</a:t>
            </a:r>
          </a:p>
          <a:p>
            <a:r>
              <a:rPr lang="en-US" dirty="0" smtClean="0"/>
              <a:t>Result </a:t>
            </a:r>
            <a:r>
              <a:rPr lang="en-US" dirty="0"/>
              <a:t>of an attempt to create a more or less strict conceptual model in </a:t>
            </a:r>
            <a:r>
              <a:rPr lang="en-US" dirty="0" smtClean="0"/>
              <a:t>geosciences, but with a </a:t>
            </a:r>
            <a:r>
              <a:rPr lang="en-US" dirty="0"/>
              <a:t>good perspective to become a formal theory (logical or alike)</a:t>
            </a:r>
            <a:endParaRPr lang="en-US" dirty="0" smtClean="0"/>
          </a:p>
          <a:p>
            <a:r>
              <a:rPr lang="en-US" dirty="0" smtClean="0"/>
              <a:t>Simple enough to allow an engineer to use it for research needs as well as for everyday issues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7357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principles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6732" y="1593669"/>
            <a:ext cx="5998028" cy="504226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/>
              <a:t>i</a:t>
            </a:r>
            <a:r>
              <a:rPr lang="en-US" b="1" dirty="0" err="1" smtClean="0"/>
              <a:t>a.</a:t>
            </a:r>
            <a:r>
              <a:rPr lang="en-US" dirty="0" smtClean="0"/>
              <a:t> </a:t>
            </a:r>
            <a:r>
              <a:rPr lang="en-US" b="1" dirty="0"/>
              <a:t>Primary internal events. </a:t>
            </a:r>
            <a:r>
              <a:rPr lang="en-US" dirty="0"/>
              <a:t>These are primary, </a:t>
            </a:r>
            <a:r>
              <a:rPr lang="en-US" dirty="0" err="1"/>
              <a:t>nonunique</a:t>
            </a:r>
            <a:r>
              <a:rPr lang="en-US" dirty="0"/>
              <a:t> inputs representing the “passive </a:t>
            </a:r>
            <a:r>
              <a:rPr lang="en-US" dirty="0" smtClean="0"/>
              <a:t>conditions”. </a:t>
            </a:r>
            <a:r>
              <a:rPr lang="en-US" dirty="0"/>
              <a:t>These would determine any further course of events (“happenings</a:t>
            </a:r>
            <a:r>
              <a:rPr lang="en-US" dirty="0" smtClean="0"/>
              <a:t>”);</a:t>
            </a:r>
          </a:p>
          <a:p>
            <a:pPr marL="0" indent="0">
              <a:buNone/>
            </a:pPr>
            <a:r>
              <a:rPr lang="en-US" b="1" dirty="0" smtClean="0"/>
              <a:t>ib</a:t>
            </a:r>
            <a:r>
              <a:rPr lang="en-US" b="1" dirty="0"/>
              <a:t>. Primary  external  events.  </a:t>
            </a:r>
            <a:r>
              <a:rPr lang="en-US" dirty="0"/>
              <a:t>These are the “invading </a:t>
            </a:r>
            <a:r>
              <a:rPr lang="en-US" dirty="0" smtClean="0"/>
              <a:t>agents”. They </a:t>
            </a:r>
            <a:r>
              <a:rPr lang="en-US" dirty="0"/>
              <a:t>may affect basic inputs or inﬂuence their further, indirect manifestations, thus “shaping” different “</a:t>
            </a:r>
            <a:r>
              <a:rPr lang="en-US" dirty="0" smtClean="0"/>
              <a:t>happenings”;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ii.  Secondary events </a:t>
            </a:r>
            <a:r>
              <a:rPr lang="en-US" dirty="0" smtClean="0"/>
              <a:t>that result from primary internal inputs with or without the contribution  of  primary  external  ones — the “happenings” proper formulated in a strict concise way indicating their core features determined by the causes, following the principle “one more cause — one change of event”;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iii. </a:t>
            </a:r>
            <a:r>
              <a:rPr lang="en-US" b="1" dirty="0"/>
              <a:t>Tertiary events</a:t>
            </a:r>
            <a:r>
              <a:rPr lang="en-US" dirty="0"/>
              <a:t> that denote end results, or products, generated either  by  primary  internal  or  by  secondary  events,  with  or without primary external ones. Tertiary events document the completed “</a:t>
            </a:r>
            <a:r>
              <a:rPr lang="en-US" dirty="0" smtClean="0"/>
              <a:t>happenings</a:t>
            </a:r>
            <a:r>
              <a:rPr lang="en-US" dirty="0" smtClean="0"/>
              <a:t>”.</a:t>
            </a:r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222222"/>
                </a:solidFill>
              </a:rPr>
              <a:t>Theoretical foundations of the event bush method. Architecture of the Event Bush.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err="1">
                <a:solidFill>
                  <a:srgbClr val="222222"/>
                </a:solidFill>
              </a:rPr>
              <a:t>Pshenichny</a:t>
            </a:r>
            <a:r>
              <a:rPr lang="en-US" sz="1600" dirty="0">
                <a:solidFill>
                  <a:srgbClr val="222222"/>
                </a:solidFill>
              </a:rPr>
              <a:t> and </a:t>
            </a:r>
            <a:r>
              <a:rPr lang="en-US" sz="1600" dirty="0" err="1">
                <a:solidFill>
                  <a:srgbClr val="222222"/>
                </a:solidFill>
              </a:rPr>
              <a:t>Kanzheleva</a:t>
            </a:r>
            <a:r>
              <a:rPr lang="en-US" sz="1600" dirty="0">
                <a:solidFill>
                  <a:srgbClr val="222222"/>
                </a:solidFill>
              </a:rPr>
              <a:t>, 2011</a:t>
            </a:r>
            <a:r>
              <a:rPr lang="en-US" sz="1600" dirty="0" smtClean="0">
                <a:solidFill>
                  <a:srgbClr val="222222"/>
                </a:solidFill>
              </a:rPr>
              <a:t>.</a:t>
            </a:r>
            <a:endParaRPr lang="en-US" dirty="0" smtClean="0"/>
          </a:p>
          <a:p>
            <a:pPr marL="0"/>
            <a:endParaRPr lang="ru-RU" sz="1400" dirty="0">
              <a:solidFill>
                <a:srgbClr val="222222"/>
              </a:solidFill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/>
          <a:srcRect l="8961" t="4495" r="8462" b="2268"/>
          <a:stretch/>
        </p:blipFill>
        <p:spPr>
          <a:xfrm>
            <a:off x="838200" y="1690688"/>
            <a:ext cx="3831773" cy="286512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38200" y="4674438"/>
            <a:ext cx="268214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222222"/>
                </a:solidFill>
              </a:rPr>
              <a:t>Figure 1. </a:t>
            </a:r>
            <a:r>
              <a:rPr lang="en-US" sz="1000" dirty="0" err="1" smtClean="0">
                <a:solidFill>
                  <a:srgbClr val="222222"/>
                </a:solidFill>
              </a:rPr>
              <a:t>Multiﬂow</a:t>
            </a:r>
            <a:r>
              <a:rPr lang="en-US" sz="1000" dirty="0" smtClean="0">
                <a:solidFill>
                  <a:srgbClr val="222222"/>
                </a:solidFill>
              </a:rPr>
              <a:t> </a:t>
            </a:r>
            <a:r>
              <a:rPr lang="en-US" sz="1000" dirty="0">
                <a:solidFill>
                  <a:srgbClr val="222222"/>
                </a:solidFill>
              </a:rPr>
              <a:t>structure of the event bush</a:t>
            </a:r>
            <a:r>
              <a:rPr lang="en-US" sz="1000" dirty="0" smtClean="0">
                <a:solidFill>
                  <a:srgbClr val="222222"/>
                </a:solidFill>
              </a:rPr>
              <a:t>. </a:t>
            </a:r>
          </a:p>
          <a:p>
            <a:r>
              <a:rPr lang="en-US" sz="1000" dirty="0" err="1" smtClean="0">
                <a:solidFill>
                  <a:srgbClr val="222222"/>
                </a:solidFill>
              </a:rPr>
              <a:t>Pshenichny</a:t>
            </a:r>
            <a:r>
              <a:rPr lang="en-US" sz="1000" dirty="0" smtClean="0">
                <a:solidFill>
                  <a:srgbClr val="222222"/>
                </a:solidFill>
              </a:rPr>
              <a:t> </a:t>
            </a:r>
            <a:r>
              <a:rPr lang="en-US" sz="1000" dirty="0">
                <a:solidFill>
                  <a:srgbClr val="222222"/>
                </a:solidFill>
              </a:rPr>
              <a:t>and </a:t>
            </a:r>
            <a:r>
              <a:rPr lang="en-US" sz="1000" dirty="0" err="1">
                <a:solidFill>
                  <a:srgbClr val="222222"/>
                </a:solidFill>
              </a:rPr>
              <a:t>Kanzheleva</a:t>
            </a:r>
            <a:r>
              <a:rPr lang="en-US" sz="1000" dirty="0">
                <a:solidFill>
                  <a:srgbClr val="222222"/>
                </a:solidFill>
              </a:rPr>
              <a:t>, 2011</a:t>
            </a:r>
            <a:r>
              <a:rPr lang="en-US" sz="1000" dirty="0" smtClean="0">
                <a:solidFill>
                  <a:srgbClr val="222222"/>
                </a:solidFill>
              </a:rPr>
              <a:t>.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441401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ru-RU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16615"/>
            <a:ext cx="5190824" cy="43513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0875" t="6772" r="11961"/>
          <a:stretch/>
        </p:blipFill>
        <p:spPr>
          <a:xfrm>
            <a:off x="6407331" y="1616615"/>
            <a:ext cx="4946469" cy="416473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07331" y="6146185"/>
            <a:ext cx="340990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222222"/>
                </a:solidFill>
              </a:rPr>
              <a:t>Figure 3. </a:t>
            </a:r>
            <a:r>
              <a:rPr lang="en-US" sz="1000" dirty="0">
                <a:solidFill>
                  <a:srgbClr val="222222"/>
                </a:solidFill>
              </a:rPr>
              <a:t>Example of “nested” (self-similar) </a:t>
            </a:r>
            <a:r>
              <a:rPr lang="en-US" sz="1000" dirty="0" err="1">
                <a:solidFill>
                  <a:srgbClr val="222222"/>
                </a:solidFill>
              </a:rPr>
              <a:t>geoenvironments</a:t>
            </a:r>
            <a:r>
              <a:rPr lang="en-US" sz="1000" dirty="0" smtClean="0">
                <a:solidFill>
                  <a:srgbClr val="222222"/>
                </a:solidFill>
              </a:rPr>
              <a:t>. </a:t>
            </a:r>
          </a:p>
          <a:p>
            <a:r>
              <a:rPr lang="en-US" sz="1000" dirty="0" err="1" smtClean="0">
                <a:solidFill>
                  <a:srgbClr val="222222"/>
                </a:solidFill>
              </a:rPr>
              <a:t>Pshenichny</a:t>
            </a:r>
            <a:r>
              <a:rPr lang="en-US" sz="1000" dirty="0" smtClean="0">
                <a:solidFill>
                  <a:srgbClr val="222222"/>
                </a:solidFill>
              </a:rPr>
              <a:t> </a:t>
            </a:r>
            <a:r>
              <a:rPr lang="en-US" sz="1000" dirty="0">
                <a:solidFill>
                  <a:srgbClr val="222222"/>
                </a:solidFill>
              </a:rPr>
              <a:t>and </a:t>
            </a:r>
            <a:r>
              <a:rPr lang="en-US" sz="1000" dirty="0" err="1">
                <a:solidFill>
                  <a:srgbClr val="222222"/>
                </a:solidFill>
              </a:rPr>
              <a:t>Kanzheleva</a:t>
            </a:r>
            <a:r>
              <a:rPr lang="en-US" sz="1000" dirty="0">
                <a:solidFill>
                  <a:srgbClr val="222222"/>
                </a:solidFill>
              </a:rPr>
              <a:t>, 2011</a:t>
            </a:r>
            <a:r>
              <a:rPr lang="en-US" sz="1000" dirty="0" smtClean="0">
                <a:solidFill>
                  <a:srgbClr val="222222"/>
                </a:solidFill>
              </a:rPr>
              <a:t>.</a:t>
            </a:r>
            <a:endParaRPr lang="ru-RU" sz="1000" dirty="0"/>
          </a:p>
        </p:txBody>
      </p:sp>
      <p:sp>
        <p:nvSpPr>
          <p:cNvPr id="7" name="Rectangle 6"/>
          <p:cNvSpPr/>
          <p:nvPr/>
        </p:nvSpPr>
        <p:spPr>
          <a:xfrm>
            <a:off x="838200" y="6146185"/>
            <a:ext cx="52245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222222"/>
                </a:solidFill>
              </a:rPr>
              <a:t>Figure </a:t>
            </a:r>
            <a:r>
              <a:rPr lang="en-US" sz="1000" dirty="0" smtClean="0">
                <a:solidFill>
                  <a:srgbClr val="222222"/>
                </a:solidFill>
              </a:rPr>
              <a:t>2. </a:t>
            </a:r>
            <a:r>
              <a:rPr lang="en-US" sz="1000" dirty="0">
                <a:solidFill>
                  <a:srgbClr val="222222"/>
                </a:solidFill>
              </a:rPr>
              <a:t>Anatomy of </a:t>
            </a:r>
            <a:r>
              <a:rPr lang="en-US" sz="1000" dirty="0" err="1">
                <a:solidFill>
                  <a:srgbClr val="222222"/>
                </a:solidFill>
              </a:rPr>
              <a:t>geoenvironments</a:t>
            </a:r>
            <a:r>
              <a:rPr lang="en-US" sz="1000" dirty="0">
                <a:solidFill>
                  <a:srgbClr val="222222"/>
                </a:solidFill>
              </a:rPr>
              <a:t> of alternative directed changes by four various </a:t>
            </a:r>
            <a:r>
              <a:rPr lang="en-US" sz="1000" dirty="0" smtClean="0">
                <a:solidFill>
                  <a:srgbClr val="222222"/>
                </a:solidFill>
              </a:rPr>
              <a:t>examples.</a:t>
            </a:r>
          </a:p>
          <a:p>
            <a:r>
              <a:rPr lang="en-US" sz="1000" dirty="0" err="1" smtClean="0">
                <a:solidFill>
                  <a:srgbClr val="222222"/>
                </a:solidFill>
              </a:rPr>
              <a:t>Pshenichny</a:t>
            </a:r>
            <a:r>
              <a:rPr lang="en-US" sz="1000" dirty="0" smtClean="0">
                <a:solidFill>
                  <a:srgbClr val="222222"/>
                </a:solidFill>
              </a:rPr>
              <a:t> </a:t>
            </a:r>
            <a:r>
              <a:rPr lang="en-US" sz="1000" dirty="0">
                <a:solidFill>
                  <a:srgbClr val="222222"/>
                </a:solidFill>
              </a:rPr>
              <a:t>and </a:t>
            </a:r>
            <a:r>
              <a:rPr lang="en-US" sz="1000" dirty="0" err="1">
                <a:solidFill>
                  <a:srgbClr val="222222"/>
                </a:solidFill>
              </a:rPr>
              <a:t>Kanzheleva</a:t>
            </a:r>
            <a:r>
              <a:rPr lang="en-US" sz="1000" dirty="0">
                <a:solidFill>
                  <a:srgbClr val="222222"/>
                </a:solidFill>
              </a:rPr>
              <a:t>, </a:t>
            </a:r>
            <a:r>
              <a:rPr lang="en-US" sz="1000" dirty="0" smtClean="0">
                <a:solidFill>
                  <a:srgbClr val="222222"/>
                </a:solidFill>
              </a:rPr>
              <a:t>2011.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71281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365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Strict Reasoning for the Versatile World</vt:lpstr>
      <vt:lpstr>Representation of dynamic knowledge</vt:lpstr>
      <vt:lpstr>Event bush</vt:lpstr>
      <vt:lpstr>The principles</vt:lpstr>
      <vt:lpstr>Examples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Strict Reasoning for the Versatile World</dc:title>
  <dc:creator>Ariadna Barinova</dc:creator>
  <cp:lastModifiedBy>Ariadna Barinova</cp:lastModifiedBy>
  <cp:revision>28</cp:revision>
  <dcterms:created xsi:type="dcterms:W3CDTF">2016-06-30T07:28:36Z</dcterms:created>
  <dcterms:modified xsi:type="dcterms:W3CDTF">2016-06-30T09:50:33Z</dcterms:modified>
</cp:coreProperties>
</file>