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1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599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B8"/>
    <a:srgbClr val="6D5047"/>
    <a:srgbClr val="A8B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58" autoAdjust="0"/>
  </p:normalViewPr>
  <p:slideViewPr>
    <p:cSldViewPr snapToGrid="0">
      <p:cViewPr>
        <p:scale>
          <a:sx n="76" d="100"/>
          <a:sy n="76" d="100"/>
        </p:scale>
        <p:origin x="-1194" y="18"/>
      </p:cViewPr>
      <p:guideLst>
        <p:guide orient="horz" pos="3612"/>
        <p:guide orient="horz" pos="2160"/>
        <p:guide pos="59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886BC-D6FA-432E-8229-C900A3CC2B28}" type="datetimeFigureOut">
              <a:rPr lang="fr-FR" smtClean="0"/>
              <a:t>06/07/2016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61DF1-DA3B-4BE7-996B-D3A5EFCFD6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46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PhD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thesis</a:t>
            </a:r>
            <a:r>
              <a:rPr lang="fr-FR" baseline="0" dirty="0" smtClean="0"/>
              <a:t> : titre</a:t>
            </a:r>
          </a:p>
          <a:p>
            <a:r>
              <a:rPr lang="fr-FR" baseline="0" dirty="0" err="1" smtClean="0"/>
              <a:t>Started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march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supervised</a:t>
            </a:r>
            <a:r>
              <a:rPr lang="fr-FR" baseline="0" dirty="0" smtClean="0"/>
              <a:t> by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71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First</a:t>
            </a:r>
            <a:r>
              <a:rPr lang="fr-FR" baseline="0" dirty="0" smtClean="0"/>
              <a:t> i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present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context</a:t>
            </a:r>
            <a:endParaRPr lang="fr-FR" baseline="0" dirty="0" smtClean="0"/>
          </a:p>
          <a:p>
            <a:r>
              <a:rPr lang="fr-FR" baseline="0" dirty="0" err="1" smtClean="0"/>
              <a:t>Then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problems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level</a:t>
            </a:r>
            <a:endParaRPr lang="fr-FR" baseline="0" dirty="0" smtClean="0"/>
          </a:p>
          <a:p>
            <a:r>
              <a:rPr lang="fr-FR" baseline="0" dirty="0" err="1" smtClean="0"/>
              <a:t>Then</a:t>
            </a:r>
            <a:r>
              <a:rPr lang="fr-FR" baseline="0" dirty="0" smtClean="0"/>
              <a:t> i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explain</a:t>
            </a:r>
            <a:r>
              <a:rPr lang="fr-FR" baseline="0" dirty="0" smtClean="0"/>
              <a:t> solutions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purpose</a:t>
            </a:r>
            <a:endParaRPr lang="fr-FR" baseline="0" dirty="0" smtClean="0"/>
          </a:p>
          <a:p>
            <a:r>
              <a:rPr lang="fr-FR" baseline="0" dirty="0" smtClean="0"/>
              <a:t>And i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finish by the conclusion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683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context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my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software </a:t>
            </a:r>
            <a:r>
              <a:rPr lang="fr-FR" baseline="0" dirty="0" err="1" smtClean="0"/>
              <a:t>measurment</a:t>
            </a:r>
            <a:r>
              <a:rPr lang="fr-FR" baseline="0" dirty="0" smtClean="0"/>
              <a:t>. </a:t>
            </a:r>
          </a:p>
          <a:p>
            <a:r>
              <a:rPr lang="fr-FR" baseline="0" dirty="0" err="1" smtClean="0"/>
              <a:t>Nowaday</a:t>
            </a:r>
            <a:r>
              <a:rPr lang="fr-FR" baseline="0" dirty="0" smtClean="0"/>
              <a:t> the software marketing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growing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systems</a:t>
            </a:r>
            <a:r>
              <a:rPr lang="fr-FR" baseline="0" dirty="0" smtClean="0"/>
              <a:t> are more </a:t>
            </a:r>
            <a:r>
              <a:rPr lang="fr-FR" baseline="0" dirty="0" err="1" smtClean="0"/>
              <a:t>complex</a:t>
            </a:r>
            <a:endParaRPr lang="fr-FR" baseline="0" dirty="0" smtClean="0"/>
          </a:p>
          <a:p>
            <a:r>
              <a:rPr lang="fr-FR" baseline="0" dirty="0" err="1" smtClean="0"/>
              <a:t>Thus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high </a:t>
            </a:r>
            <a:r>
              <a:rPr lang="fr-FR" baseline="0" dirty="0" err="1" smtClean="0"/>
              <a:t>need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adapted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measurement</a:t>
            </a:r>
            <a:r>
              <a:rPr lang="fr-FR" baseline="0" dirty="0" smtClean="0"/>
              <a:t> </a:t>
            </a:r>
          </a:p>
          <a:p>
            <a:r>
              <a:rPr lang="fr-FR" baseline="0" dirty="0" err="1" smtClean="0"/>
              <a:t>However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actual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metrics</a:t>
            </a:r>
            <a:r>
              <a:rPr lang="fr-FR" baseline="0" dirty="0" smtClean="0"/>
              <a:t> are no longer </a:t>
            </a:r>
            <a:r>
              <a:rPr lang="fr-FR" baseline="0" dirty="0" err="1" smtClean="0"/>
              <a:t>adapted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meet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</a:t>
            </a:r>
            <a:endParaRPr lang="fr-FR" baseline="0" dirty="0" smtClean="0"/>
          </a:p>
          <a:p>
            <a:r>
              <a:rPr lang="fr-FR" baseline="0" dirty="0" smtClean="0"/>
              <a:t>And the data to </a:t>
            </a:r>
            <a:r>
              <a:rPr lang="fr-FR" baseline="0" dirty="0" err="1" smtClean="0"/>
              <a:t>analyze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become</a:t>
            </a:r>
            <a:r>
              <a:rPr lang="fr-FR" baseline="0" dirty="0" smtClean="0"/>
              <a:t> to high </a:t>
            </a:r>
          </a:p>
          <a:p>
            <a:endParaRPr lang="fr-FR" baseline="0" dirty="0" smtClean="0"/>
          </a:p>
          <a:p>
            <a:r>
              <a:rPr lang="fr-FR" baseline="0" dirty="0" smtClean="0"/>
              <a:t>It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context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european</a:t>
            </a:r>
            <a:r>
              <a:rPr lang="fr-FR" baseline="0" dirty="0" smtClean="0"/>
              <a:t> projet </a:t>
            </a:r>
            <a:r>
              <a:rPr lang="fr-FR" baseline="0" dirty="0" err="1" smtClean="0"/>
              <a:t>Measure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ahead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goals are </a:t>
            </a:r>
            <a:r>
              <a:rPr lang="fr-FR" baseline="0" dirty="0" err="1" smtClean="0"/>
              <a:t>increasing</a:t>
            </a:r>
            <a:r>
              <a:rPr lang="fr-FR" baseline="0" dirty="0" smtClean="0"/>
              <a:t> the … and </a:t>
            </a:r>
            <a:r>
              <a:rPr lang="fr-FR" baseline="0" dirty="0" err="1" smtClean="0"/>
              <a:t>reducing</a:t>
            </a:r>
            <a:r>
              <a:rPr lang="fr-FR" baseline="0" dirty="0" smtClean="0"/>
              <a:t> the ..</a:t>
            </a:r>
          </a:p>
          <a:p>
            <a:r>
              <a:rPr lang="fr-FR" baseline="0" dirty="0" smtClean="0"/>
              <a:t>And </a:t>
            </a:r>
            <a:r>
              <a:rPr lang="fr-FR" baseline="0" dirty="0" err="1" smtClean="0"/>
              <a:t>my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takes</a:t>
            </a:r>
            <a:r>
              <a:rPr lang="fr-FR" baseline="0" dirty="0" smtClean="0"/>
              <a:t> part on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MeASURE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project</a:t>
            </a:r>
            <a:r>
              <a:rPr lang="fr-FR" baseline="0" dirty="0" smtClean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926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</a:t>
            </a:r>
            <a:r>
              <a:rPr lang="fr-FR" baseline="0" dirty="0" smtClean="0"/>
              <a:t> </a:t>
            </a:r>
            <a:r>
              <a:rPr lang="fr-FR" dirty="0" smtClean="0"/>
              <a:t>The issues </a:t>
            </a:r>
            <a:r>
              <a:rPr lang="fr-FR" dirty="0" err="1" smtClean="0"/>
              <a:t>that</a:t>
            </a:r>
            <a:r>
              <a:rPr lang="fr-FR" dirty="0" smtClean="0"/>
              <a:t> i </a:t>
            </a:r>
            <a:r>
              <a:rPr lang="fr-FR" dirty="0" err="1" smtClean="0"/>
              <a:t>am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going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handle</a:t>
            </a:r>
            <a:r>
              <a:rPr lang="fr-FR" baseline="0" dirty="0" smtClean="0"/>
              <a:t> are </a:t>
            </a:r>
          </a:p>
          <a:p>
            <a:r>
              <a:rPr lang="fr-FR" baseline="0" dirty="0" smtClean="0"/>
              <a:t>The binding site to </a:t>
            </a:r>
            <a:r>
              <a:rPr lang="fr-FR" baseline="0" dirty="0" err="1" smtClean="0"/>
              <a:t>need</a:t>
            </a:r>
            <a:r>
              <a:rPr lang="fr-FR" baseline="0" dirty="0" smtClean="0"/>
              <a:t> an expert to analyse and to </a:t>
            </a:r>
            <a:r>
              <a:rPr lang="fr-FR" baseline="0" dirty="0" err="1" smtClean="0"/>
              <a:t>find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failure</a:t>
            </a:r>
            <a:r>
              <a:rPr lang="fr-FR" baseline="0" dirty="0" smtClean="0"/>
              <a:t> causes</a:t>
            </a:r>
          </a:p>
          <a:p>
            <a:r>
              <a:rPr lang="fr-FR" baseline="0" dirty="0" err="1" smtClean="0"/>
              <a:t>Also</a:t>
            </a:r>
            <a:r>
              <a:rPr lang="fr-FR" baseline="0" dirty="0" smtClean="0"/>
              <a:t> the passive </a:t>
            </a:r>
            <a:r>
              <a:rPr lang="fr-FR" baseline="0" dirty="0" err="1" smtClean="0"/>
              <a:t>measurement</a:t>
            </a:r>
            <a:endParaRPr lang="fr-FR" baseline="0" dirty="0" smtClean="0"/>
          </a:p>
          <a:p>
            <a:r>
              <a:rPr lang="fr-FR" baseline="0" dirty="0" smtClean="0"/>
              <a:t>And the analyse </a:t>
            </a:r>
            <a:r>
              <a:rPr lang="fr-FR" baseline="0" dirty="0"/>
              <a:t>at the end of the </a:t>
            </a:r>
            <a:r>
              <a:rPr lang="fr-FR" baseline="0" dirty="0" err="1"/>
              <a:t>developement</a:t>
            </a:r>
            <a:r>
              <a:rPr lang="fr-FR" baseline="0" dirty="0"/>
              <a:t> </a:t>
            </a:r>
            <a:r>
              <a:rPr lang="fr-FR" baseline="0" dirty="0" err="1"/>
              <a:t>process</a:t>
            </a:r>
            <a:r>
              <a:rPr lang="fr-FR" baseline="0" dirty="0"/>
              <a:t>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address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issues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328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actualy</a:t>
            </a:r>
            <a:r>
              <a:rPr lang="fr-FR" baseline="0" dirty="0" smtClean="0"/>
              <a:t> the software </a:t>
            </a:r>
            <a:r>
              <a:rPr lang="fr-FR" baseline="0" dirty="0" err="1" smtClean="0"/>
              <a:t>measurement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follows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sequential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 </a:t>
            </a:r>
          </a:p>
          <a:p>
            <a:endParaRPr lang="fr-FR" baseline="0" dirty="0" smtClean="0"/>
          </a:p>
          <a:p>
            <a:r>
              <a:rPr lang="fr-FR" baseline="0" dirty="0" smtClean="0"/>
              <a:t>Our </a:t>
            </a:r>
            <a:r>
              <a:rPr lang="fr-FR" baseline="0" dirty="0" err="1" smtClean="0"/>
              <a:t>approach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follow</a:t>
            </a:r>
            <a:r>
              <a:rPr lang="fr-FR" baseline="0" dirty="0" smtClean="0"/>
              <a:t> an </a:t>
            </a:r>
            <a:r>
              <a:rPr lang="fr-FR" baseline="0" dirty="0" err="1" smtClean="0"/>
              <a:t>autonomous</a:t>
            </a:r>
            <a:r>
              <a:rPr lang="fr-FR" baseline="0" dirty="0" smtClean="0"/>
              <a:t> @</a:t>
            </a:r>
            <a:r>
              <a:rPr lang="fr-FR" baseline="0" dirty="0" err="1" smtClean="0"/>
              <a:t>runtime</a:t>
            </a:r>
            <a:r>
              <a:rPr lang="fr-FR" baseline="0" dirty="0" smtClean="0"/>
              <a:t> and smart </a:t>
            </a:r>
            <a:r>
              <a:rPr lang="fr-FR" baseline="0" dirty="0" err="1" smtClean="0"/>
              <a:t>measurement</a:t>
            </a:r>
            <a:r>
              <a:rPr lang="fr-FR" baseline="0" dirty="0" smtClean="0"/>
              <a:t> cycle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093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Nowaday</a:t>
            </a:r>
            <a:r>
              <a:rPr lang="fr-FR" dirty="0" smtClean="0"/>
              <a:t> i have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studied</a:t>
            </a:r>
            <a:r>
              <a:rPr lang="fr-FR" baseline="0" dirty="0" smtClean="0"/>
              <a:t> greens </a:t>
            </a:r>
            <a:r>
              <a:rPr lang="fr-FR" baseline="0" dirty="0" err="1" smtClean="0"/>
              <a:t>metric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modeled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the SMM standard and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for the position </a:t>
            </a:r>
            <a:r>
              <a:rPr lang="fr-FR" baseline="0" dirty="0" err="1" smtClean="0"/>
              <a:t>paper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published</a:t>
            </a:r>
            <a:r>
              <a:rPr lang="fr-FR" baseline="0" dirty="0" smtClean="0"/>
              <a:t> in IEEE </a:t>
            </a:r>
            <a:r>
              <a:rPr lang="fr-FR" baseline="0" dirty="0" err="1" smtClean="0"/>
              <a:t>megsus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conference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72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140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3888" y="2492896"/>
            <a:ext cx="5112568" cy="1362075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63888" y="3933057"/>
            <a:ext cx="5112568" cy="1296144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B8B8B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A458-908C-4281-A82E-ADA8D4F6872A}" type="datetime1">
              <a:rPr lang="fr-FR" smtClean="0"/>
              <a:t>06/07/2016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67944" y="6381328"/>
            <a:ext cx="4104456" cy="360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Modèle de présentation Télécom SudParis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84539"/>
            <a:ext cx="1540571" cy="197655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805263"/>
            <a:ext cx="9144000" cy="1075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3527914" y="5445224"/>
            <a:ext cx="1874777" cy="288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5402691" y="54452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7277468" y="5445224"/>
            <a:ext cx="1874777" cy="288032"/>
          </a:xfrm>
          <a:prstGeom prst="rect">
            <a:avLst/>
          </a:prstGeom>
          <a:solidFill>
            <a:srgbClr val="6D5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institutionnel-rvb-b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13" y="5095651"/>
            <a:ext cx="1439998" cy="6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6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2686" y="1556793"/>
            <a:ext cx="7211144" cy="403244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202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1134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91880" y="2348880"/>
            <a:ext cx="4966320" cy="1251570"/>
          </a:xfrm>
        </p:spPr>
        <p:txBody>
          <a:bodyPr anchor="t"/>
          <a:lstStyle>
            <a:lvl1pPr>
              <a:defRPr>
                <a:solidFill>
                  <a:srgbClr val="6D5047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91880" y="3886200"/>
            <a:ext cx="496855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B8B8B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527914" y="1844824"/>
            <a:ext cx="1874777" cy="288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5402691" y="18448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7277468" y="1844824"/>
            <a:ext cx="1874777" cy="288032"/>
          </a:xfrm>
          <a:prstGeom prst="rect">
            <a:avLst/>
          </a:prstGeom>
          <a:solidFill>
            <a:srgbClr val="6D5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0" y="332656"/>
            <a:ext cx="205172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0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984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2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477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143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51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3050"/>
            <a:ext cx="1989857" cy="779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141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r-FR"/>
              <a:t>Modèle de présentation Télécom Bretagne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44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384053"/>
            <a:ext cx="1402632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66" y="6381328"/>
            <a:ext cx="533086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effectLst/>
              </a:defRPr>
            </a:lvl1pPr>
          </a:lstStyle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28"/>
            <a:ext cx="7211144" cy="11243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2686" y="1556792"/>
            <a:ext cx="72111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552" y="6381328"/>
            <a:ext cx="87001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92696"/>
            <a:ext cx="467544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467544" y="692696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935088" y="692696"/>
            <a:ext cx="467544" cy="360040"/>
          </a:xfrm>
          <a:prstGeom prst="rect">
            <a:avLst/>
          </a:prstGeom>
          <a:solidFill>
            <a:srgbClr val="6D5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1475656" y="6381328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Institut Mines-Télécom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436" y="6271696"/>
            <a:ext cx="491582" cy="491582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4067944" y="6384053"/>
            <a:ext cx="3672408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67943" y="6381328"/>
            <a:ext cx="3674823" cy="360000"/>
          </a:xfrm>
          <a:prstGeom prst="rect">
            <a:avLst/>
          </a:prstGeom>
          <a:noFill/>
        </p:spPr>
        <p:txBody>
          <a:bodyPr vert="horz" lIns="91440" tIns="45720" rIns="14400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algn="l"/>
            <a:r>
              <a:rPr lang="fr-FR" dirty="0"/>
              <a:t>Modèle de présentation Télécom Bretagne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112" y="6286500"/>
            <a:ext cx="455613" cy="45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4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100000"/>
        <a:buFont typeface="Wingdings" pitchFamily="2" charset="2"/>
        <a:buChar char="n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6D5047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─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asure.softeam-rd.eu/" TargetMode="External"/><Relationship Id="rId2" Type="http://schemas.openxmlformats.org/officeDocument/2006/relationships/hyperlink" Target="http://www.omg.org/spec/SMM/1.1.1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239714" y="2081369"/>
            <a:ext cx="7838899" cy="206375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/>
              <a:t>Ph.D</a:t>
            </a:r>
            <a:r>
              <a:rPr lang="fr-FR" dirty="0"/>
              <a:t> </a:t>
            </a:r>
            <a:r>
              <a:rPr lang="fr-FR" dirty="0" err="1"/>
              <a:t>thesis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 </a:t>
            </a:r>
            <a:br>
              <a:rPr lang="fr-FR" dirty="0"/>
            </a:br>
            <a:r>
              <a:rPr lang="en-US" dirty="0"/>
              <a:t>An approach to measuring SW systems through combined testing metrics</a:t>
            </a:r>
            <a:br>
              <a:rPr lang="en-US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1515649" y="4095895"/>
            <a:ext cx="7402884" cy="1296144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/>
              <a:t>Sarah </a:t>
            </a:r>
            <a:r>
              <a:rPr lang="fr-FR" dirty="0" err="1"/>
              <a:t>Dahab</a:t>
            </a:r>
            <a:r>
              <a:rPr lang="fr-FR" dirty="0"/>
              <a:t>			</a:t>
            </a:r>
            <a:r>
              <a:rPr lang="fr-FR" dirty="0" err="1"/>
              <a:t>Supervised</a:t>
            </a:r>
            <a:r>
              <a:rPr lang="fr-FR" dirty="0"/>
              <a:t> by Stéphane </a:t>
            </a:r>
            <a:r>
              <a:rPr lang="fr-FR" dirty="0" err="1"/>
              <a:t>maag</a:t>
            </a:r>
            <a:endParaRPr lang="fr-FR" dirty="0"/>
          </a:p>
          <a:p>
            <a:endParaRPr lang="fr-FR" dirty="0"/>
          </a:p>
          <a:p>
            <a:pPr algn="r"/>
            <a:r>
              <a:rPr lang="fr-FR" sz="1700" dirty="0" err="1"/>
              <a:t>Started</a:t>
            </a:r>
            <a:r>
              <a:rPr lang="fr-FR" sz="1700" dirty="0"/>
              <a:t> on March 2016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7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Context</a:t>
            </a:r>
            <a:endParaRPr lang="fr-FR" dirty="0"/>
          </a:p>
          <a:p>
            <a:r>
              <a:rPr lang="fr-FR" dirty="0" err="1"/>
              <a:t>Problematics</a:t>
            </a:r>
            <a:endParaRPr lang="fr-FR" dirty="0"/>
          </a:p>
          <a:p>
            <a:r>
              <a:rPr lang="fr-FR" dirty="0" err="1"/>
              <a:t>Thesis</a:t>
            </a:r>
            <a:r>
              <a:rPr lang="fr-FR" dirty="0"/>
              <a:t> </a:t>
            </a:r>
            <a:r>
              <a:rPr lang="fr-FR" dirty="0" err="1"/>
              <a:t>purposes</a:t>
            </a:r>
            <a:endParaRPr lang="fr-FR" dirty="0"/>
          </a:p>
          <a:p>
            <a:r>
              <a:rPr lang="fr-FR" dirty="0"/>
              <a:t>Our </a:t>
            </a:r>
            <a:r>
              <a:rPr lang="fr-FR" dirty="0" err="1"/>
              <a:t>framework</a:t>
            </a:r>
            <a:endParaRPr lang="fr-FR" dirty="0"/>
          </a:p>
          <a:p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73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Context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Software </a:t>
            </a:r>
            <a:r>
              <a:rPr lang="fr-FR" dirty="0" err="1" smtClean="0"/>
              <a:t>measurement</a:t>
            </a:r>
            <a:endParaRPr lang="fr-FR" dirty="0"/>
          </a:p>
          <a:p>
            <a:pPr lvl="1"/>
            <a:r>
              <a:rPr lang="fr-FR" dirty="0" err="1"/>
              <a:t>Greater</a:t>
            </a:r>
            <a:r>
              <a:rPr lang="fr-FR" dirty="0"/>
              <a:t> marketing of software </a:t>
            </a:r>
          </a:p>
          <a:p>
            <a:pPr lvl="1"/>
            <a:r>
              <a:rPr lang="fr-FR" dirty="0"/>
              <a:t>More </a:t>
            </a:r>
            <a:r>
              <a:rPr lang="fr-FR" dirty="0" err="1"/>
              <a:t>complex</a:t>
            </a:r>
            <a:r>
              <a:rPr lang="fr-FR" dirty="0"/>
              <a:t> </a:t>
            </a:r>
            <a:r>
              <a:rPr lang="fr-FR" dirty="0" err="1"/>
              <a:t>systems</a:t>
            </a:r>
            <a:endParaRPr lang="fr-FR" dirty="0"/>
          </a:p>
          <a:p>
            <a:pPr lvl="1"/>
            <a:r>
              <a:rPr lang="fr-FR" dirty="0">
                <a:sym typeface="Wingdings" panose="05000000000000000000" pitchFamily="2" charset="2"/>
              </a:rPr>
              <a:t>High </a:t>
            </a:r>
            <a:r>
              <a:rPr lang="fr-FR" dirty="0" err="1">
                <a:sym typeface="Wingdings" panose="05000000000000000000" pitchFamily="2" charset="2"/>
              </a:rPr>
              <a:t>demand</a:t>
            </a:r>
            <a:r>
              <a:rPr lang="fr-FR" dirty="0">
                <a:sym typeface="Wingdings" panose="05000000000000000000" pitchFamily="2" charset="2"/>
              </a:rPr>
              <a:t> for </a:t>
            </a:r>
            <a:r>
              <a:rPr lang="fr-FR" dirty="0" err="1">
                <a:sym typeface="Wingdings" panose="05000000000000000000" pitchFamily="2" charset="2"/>
              </a:rPr>
              <a:t>adapted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measurement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metrics</a:t>
            </a:r>
            <a:r>
              <a:rPr lang="fr-FR" dirty="0"/>
              <a:t> are no longer </a:t>
            </a:r>
            <a:r>
              <a:rPr lang="fr-FR" dirty="0" err="1" smtClean="0"/>
              <a:t>adapted</a:t>
            </a: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Lots </a:t>
            </a:r>
            <a:r>
              <a:rPr lang="fr-FR" dirty="0">
                <a:sym typeface="Wingdings" panose="05000000000000000000" pitchFamily="2" charset="2"/>
              </a:rPr>
              <a:t>of data to </a:t>
            </a:r>
            <a:r>
              <a:rPr lang="fr-FR" dirty="0" err="1">
                <a:sym typeface="Wingdings" panose="05000000000000000000" pitchFamily="2" charset="2"/>
              </a:rPr>
              <a:t>analyze</a:t>
            </a:r>
            <a:endParaRPr lang="fr-FR" dirty="0">
              <a:sym typeface="Wingdings" panose="05000000000000000000" pitchFamily="2" charset="2"/>
            </a:endParaRPr>
          </a:p>
          <a:p>
            <a:pPr lvl="1"/>
            <a:endParaRPr lang="fr-FR" dirty="0">
              <a:sym typeface="Wingdings" panose="05000000000000000000" pitchFamily="2" charset="2"/>
            </a:endParaRPr>
          </a:p>
          <a:p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       </a:t>
            </a:r>
            <a:r>
              <a:rPr lang="fr-FR" dirty="0"/>
              <a:t>	               MEASURE </a:t>
            </a:r>
          </a:p>
          <a:p>
            <a:pPr lvl="1"/>
            <a:r>
              <a:rPr lang="fr-FR" dirty="0" err="1"/>
              <a:t>Measuring</a:t>
            </a:r>
            <a:r>
              <a:rPr lang="fr-FR" dirty="0"/>
              <a:t> Software </a:t>
            </a:r>
            <a:r>
              <a:rPr lang="fr-FR" dirty="0" smtClean="0"/>
              <a:t>Engineering</a:t>
            </a:r>
            <a:endParaRPr lang="fr-FR" dirty="0"/>
          </a:p>
          <a:p>
            <a:pPr lvl="2"/>
            <a:r>
              <a:rPr lang="en-US" dirty="0"/>
              <a:t>Increase the quality and efficiency</a:t>
            </a:r>
          </a:p>
          <a:p>
            <a:pPr lvl="2"/>
            <a:r>
              <a:rPr lang="en-US" dirty="0"/>
              <a:t>reduce the costs and time-to-market</a:t>
            </a:r>
          </a:p>
          <a:p>
            <a:pPr lvl="2"/>
            <a:endParaRPr lang="fr-FR" dirty="0">
              <a:sym typeface="Wingdings" panose="05000000000000000000" pitchFamily="2" charset="2"/>
            </a:endParaRPr>
          </a:p>
          <a:p>
            <a:pPr lvl="2"/>
            <a:endParaRPr lang="fr-FR" dirty="0">
              <a:sym typeface="Wingdings" panose="05000000000000000000" pitchFamily="2" charset="2"/>
            </a:endParaRPr>
          </a:p>
          <a:p>
            <a:pPr lvl="1"/>
            <a:endParaRPr lang="fr-FR" dirty="0"/>
          </a:p>
          <a:p>
            <a:pPr lvl="1"/>
            <a:endParaRPr lang="en-US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BDE0-1C2E-4D80-AB4D-F1474D563608}" type="datetime1">
              <a:rPr lang="fr-FR" smtClean="0"/>
              <a:pPr/>
              <a:t>06/07/2016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019" y="4201421"/>
            <a:ext cx="1428949" cy="36200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240" y="4201421"/>
            <a:ext cx="342948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2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Problematics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Binding analysis  depends on </a:t>
            </a:r>
            <a:r>
              <a:rPr lang="en-US" dirty="0" smtClean="0">
                <a:sym typeface="Wingdings" panose="05000000000000000000" pitchFamily="2" charset="2"/>
              </a:rPr>
              <a:t>expert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Difficulties to </a:t>
            </a:r>
            <a:r>
              <a:rPr lang="en-US" dirty="0" smtClean="0">
                <a:sym typeface="Wingdings" panose="05000000000000000000" pitchFamily="2" charset="2"/>
              </a:rPr>
              <a:t>find </a:t>
            </a:r>
            <a:r>
              <a:rPr lang="en-US" dirty="0">
                <a:sym typeface="Wingdings" panose="05000000000000000000" pitchFamily="2" charset="2"/>
              </a:rPr>
              <a:t>failure causes  need </a:t>
            </a:r>
            <a:r>
              <a:rPr lang="en-US" dirty="0" smtClean="0">
                <a:sym typeface="Wingdings" panose="05000000000000000000" pitchFamily="2" charset="2"/>
              </a:rPr>
              <a:t>architecture expert 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Sequential measurement determined at the </a:t>
            </a:r>
            <a:r>
              <a:rPr lang="en-US" dirty="0" err="1">
                <a:sym typeface="Wingdings" panose="05000000000000000000" pitchFamily="2" charset="2"/>
              </a:rPr>
              <a:t>begining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Trace analysis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900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Thesis</a:t>
            </a:r>
            <a:r>
              <a:rPr lang="fr-FR" dirty="0"/>
              <a:t> </a:t>
            </a:r>
            <a:r>
              <a:rPr lang="fr-FR" dirty="0" err="1"/>
              <a:t>purposes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based Measurement </a:t>
            </a:r>
            <a:r>
              <a:rPr lang="en-US" dirty="0" smtClean="0"/>
              <a:t>Approach </a:t>
            </a:r>
            <a:endParaRPr lang="fr-FR" dirty="0"/>
          </a:p>
          <a:p>
            <a:pPr lvl="1"/>
            <a:r>
              <a:rPr lang="en-US" dirty="0"/>
              <a:t>Smart  measurement </a:t>
            </a:r>
            <a:r>
              <a:rPr lang="en-US" dirty="0" smtClean="0"/>
              <a:t>analysis</a:t>
            </a:r>
            <a:endParaRPr lang="en-US" dirty="0"/>
          </a:p>
          <a:p>
            <a:pPr lvl="2"/>
            <a:r>
              <a:rPr lang="en-US" dirty="0"/>
              <a:t>Semi supervised algorithm</a:t>
            </a:r>
          </a:p>
          <a:p>
            <a:pPr lvl="2"/>
            <a:r>
              <a:rPr lang="en-US" dirty="0"/>
              <a:t>Software measurement dataset</a:t>
            </a:r>
          </a:p>
          <a:p>
            <a:pPr lvl="1"/>
            <a:r>
              <a:rPr lang="en-US" dirty="0"/>
              <a:t>Measurement </a:t>
            </a:r>
            <a:r>
              <a:rPr lang="en-US" dirty="0" smtClean="0"/>
              <a:t>interpretation</a:t>
            </a:r>
            <a:endParaRPr lang="en-US" dirty="0"/>
          </a:p>
          <a:p>
            <a:pPr lvl="2"/>
            <a:r>
              <a:rPr lang="en-US" dirty="0"/>
              <a:t>Determine </a:t>
            </a:r>
            <a:r>
              <a:rPr lang="en-US" dirty="0" smtClean="0"/>
              <a:t>measure </a:t>
            </a:r>
            <a:r>
              <a:rPr lang="en-US" dirty="0"/>
              <a:t>pivots based on its metric on which </a:t>
            </a:r>
            <a:r>
              <a:rPr lang="en-US" dirty="0" smtClean="0"/>
              <a:t>it belongs</a:t>
            </a:r>
            <a:endParaRPr lang="en-US" dirty="0"/>
          </a:p>
          <a:p>
            <a:pPr lvl="1"/>
            <a:r>
              <a:rPr lang="en-US" dirty="0"/>
              <a:t>Intelligent metric </a:t>
            </a:r>
            <a:r>
              <a:rPr lang="en-US" dirty="0" smtClean="0"/>
              <a:t>recommendation</a:t>
            </a:r>
            <a:endParaRPr lang="en-US" dirty="0"/>
          </a:p>
          <a:p>
            <a:pPr lvl="2"/>
            <a:r>
              <a:rPr lang="en-US" dirty="0" smtClean="0"/>
              <a:t>Associate </a:t>
            </a:r>
            <a:r>
              <a:rPr lang="en-US" dirty="0"/>
              <a:t>a measure to </a:t>
            </a:r>
            <a:r>
              <a:rPr lang="en-US" dirty="0" smtClean="0"/>
              <a:t>a metric(s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 model of metric correlation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@runtime in continuous way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Measurement information in real time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 During full development process</a:t>
            </a:r>
          </a:p>
          <a:p>
            <a:pPr lvl="2"/>
            <a:endParaRPr lang="fr-FR" dirty="0">
              <a:sym typeface="Wingdings" panose="05000000000000000000" pitchFamily="2" charset="2"/>
            </a:endParaRPr>
          </a:p>
          <a:p>
            <a:pPr lvl="1"/>
            <a:endParaRPr lang="fr-FR" dirty="0">
              <a:sym typeface="Wingdings" panose="05000000000000000000" pitchFamily="2" charset="2"/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312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5820" y="-37578"/>
            <a:ext cx="7211144" cy="1124316"/>
          </a:xfrm>
        </p:spPr>
        <p:txBody>
          <a:bodyPr/>
          <a:lstStyle/>
          <a:p>
            <a:r>
              <a:rPr lang="fr-FR" dirty="0"/>
              <a:t>Our </a:t>
            </a:r>
            <a:r>
              <a:rPr lang="fr-FR" dirty="0" err="1"/>
              <a:t>framework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6309" y="2233099"/>
            <a:ext cx="7211144" cy="45259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13175" y="6406283"/>
            <a:ext cx="870010" cy="360000"/>
          </a:xfrm>
        </p:spPr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-19911" y="6406283"/>
            <a:ext cx="533086" cy="360000"/>
          </a:xfrm>
        </p:spPr>
        <p:txBody>
          <a:bodyPr/>
          <a:lstStyle/>
          <a:p>
            <a:fld id="{3A5F5595-61AE-4AA6-B423-33EDBD1DAE12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1127" y="1152297"/>
            <a:ext cx="8928992" cy="5199121"/>
          </a:xfrm>
          <a:prstGeom prst="flowChartProcess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477" y="2427368"/>
            <a:ext cx="30099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709" y="1369003"/>
            <a:ext cx="1590386" cy="119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327" y="1441011"/>
            <a:ext cx="1386979" cy="72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537929" y="2008219"/>
            <a:ext cx="2372528" cy="841375"/>
          </a:xfrm>
          <a:prstGeom prst="bevel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Software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fr-FR" sz="1400" b="1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Measurand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5986630" y="2037072"/>
            <a:ext cx="791241" cy="625991"/>
          </a:xfrm>
          <a:prstGeom prst="rightArrow">
            <a:avLst>
              <a:gd name="adj1" fmla="val 50000"/>
              <a:gd name="adj2" fmla="val 81810"/>
            </a:avLst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F2F2F2"/>
            </a:solidFill>
            <a:miter lim="800000"/>
            <a:headEnd/>
            <a:tailEnd/>
          </a:ln>
          <a:effectLst>
            <a:outerShdw sy="50000" kx="-2453608" rotWithShape="0">
              <a:srgbClr val="B6DDE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849879" y="2161091"/>
            <a:ext cx="1489075" cy="382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66FFCC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Measurements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7065903" y="2747200"/>
            <a:ext cx="1008112" cy="2009775"/>
          </a:xfrm>
          <a:prstGeom prst="downArrow">
            <a:avLst>
              <a:gd name="adj1" fmla="val 50000"/>
              <a:gd name="adj2" fmla="val 35803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Analyses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5534031" y="4936513"/>
            <a:ext cx="3392792" cy="1329034"/>
          </a:xfrm>
          <a:prstGeom prst="ellipse">
            <a:avLst/>
          </a:prstGeom>
          <a:noFill/>
          <a:ln w="63500" cmpd="thickThin">
            <a:solidFill>
              <a:srgbClr val="7030A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Measurements</a:t>
            </a:r>
            <a:r>
              <a:rPr kumimoji="0" lang="fr-F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14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analysis</a:t>
            </a:r>
            <a:endParaRPr kumimoji="0" lang="fr-FR" sz="1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fr-FR" sz="1400" b="1" dirty="0" err="1">
                <a:latin typeface="Arial" pitchFamily="34" charset="0"/>
                <a:cs typeface="Arial" pitchFamily="34" charset="0"/>
              </a:rPr>
              <a:t>Metric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>
                <a:latin typeface="Arial" pitchFamily="34" charset="0"/>
                <a:cs typeface="Arial" pitchFamily="34" charset="0"/>
              </a:rPr>
              <a:t>recommendation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fr-FR" sz="1400" b="1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metrics</a:t>
            </a:r>
            <a:r>
              <a:rPr lang="fr-FR" sz="14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fr-FR" sz="1400" b="1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correlation</a:t>
            </a:r>
            <a:r>
              <a:rPr lang="fr-FR" sz="14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/</a:t>
            </a:r>
            <a:r>
              <a:rPr lang="fr-FR" sz="1400" b="1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refinement</a:t>
            </a:r>
            <a:endParaRPr kumimoji="0" lang="fr-FR" sz="1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fr-FR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1913296" y="2668420"/>
            <a:ext cx="1511733" cy="627063"/>
          </a:xfrm>
          <a:prstGeom prst="rightArrow">
            <a:avLst>
              <a:gd name="adj1" fmla="val 50000"/>
              <a:gd name="adj2" fmla="val 51709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Measures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2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AutoShape 10"/>
          <p:cNvCxnSpPr>
            <a:cxnSpLocks noChangeShapeType="1"/>
          </p:cNvCxnSpPr>
          <p:nvPr/>
        </p:nvCxnSpPr>
        <p:spPr bwMode="auto">
          <a:xfrm rot="10800000">
            <a:off x="1737312" y="4483269"/>
            <a:ext cx="3796719" cy="1134206"/>
          </a:xfrm>
          <a:prstGeom prst="curvedConnector3">
            <a:avLst>
              <a:gd name="adj1" fmla="val 50000"/>
            </a:avLst>
          </a:prstGeom>
          <a:noFill/>
          <a:ln w="127000">
            <a:solidFill>
              <a:srgbClr val="8064A2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AutoShape 12"/>
          <p:cNvSpPr>
            <a:spLocks/>
          </p:cNvSpPr>
          <p:nvPr/>
        </p:nvSpPr>
        <p:spPr bwMode="auto">
          <a:xfrm>
            <a:off x="5108397" y="3215512"/>
            <a:ext cx="1793383" cy="511175"/>
          </a:xfrm>
          <a:prstGeom prst="borderCallout1">
            <a:avLst>
              <a:gd name="adj1" fmla="val -14926"/>
              <a:gd name="adj2" fmla="val 9745"/>
              <a:gd name="adj3" fmla="val -14926"/>
              <a:gd name="adj4" fmla="val 120574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SVM semi – </a:t>
            </a:r>
            <a:r>
              <a:rPr kumimoji="0" lang="fr-FR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supervised</a:t>
            </a: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ML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fr-FR" sz="1100" b="1" dirty="0">
                <a:latin typeface="Calibri" pitchFamily="34" charset="0"/>
                <a:cs typeface="Arial" pitchFamily="34" charset="0"/>
              </a:rPr>
              <a:t> @</a:t>
            </a:r>
            <a:r>
              <a:rPr lang="fr-FR" sz="1100" b="1" dirty="0" err="1">
                <a:latin typeface="Calibri" pitchFamily="34" charset="0"/>
                <a:cs typeface="Arial" pitchFamily="34" charset="0"/>
              </a:rPr>
              <a:t>runtime</a:t>
            </a:r>
            <a:endParaRPr kumimoji="0" lang="fr-FR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9" name="Organigramme : Multidocument 18"/>
          <p:cNvSpPr/>
          <p:nvPr/>
        </p:nvSpPr>
        <p:spPr>
          <a:xfrm>
            <a:off x="225143" y="1851180"/>
            <a:ext cx="1555897" cy="2811951"/>
          </a:xfrm>
          <a:prstGeom prst="flowChartMultidocumen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b="1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Metrics</a:t>
            </a:r>
            <a:r>
              <a:rPr lang="fr-FR" b="1" dirty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Models</a:t>
            </a:r>
            <a:endParaRPr lang="fr-FR" b="1" dirty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Picture 2" descr="Afficher l'image d'orig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905" y="3529242"/>
            <a:ext cx="1346859" cy="95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56" y="3810068"/>
            <a:ext cx="855464" cy="39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657191" y="20370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Metric</a:t>
            </a:r>
            <a:r>
              <a:rPr lang="fr-FR" dirty="0"/>
              <a:t> 2</a:t>
            </a: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1929133" y="3369468"/>
            <a:ext cx="1511733" cy="627063"/>
          </a:xfrm>
          <a:prstGeom prst="rightArrow">
            <a:avLst>
              <a:gd name="adj1" fmla="val 50000"/>
              <a:gd name="adj2" fmla="val 51709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Measures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3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09591" y="177847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Metric</a:t>
            </a:r>
            <a:r>
              <a:rPr lang="fr-FR" dirty="0"/>
              <a:t> 3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85183" y="237711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Metric</a:t>
            </a:r>
            <a:r>
              <a:rPr lang="fr-FR" dirty="0"/>
              <a:t> 1</a:t>
            </a: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1907913" y="1945067"/>
            <a:ext cx="1511733" cy="627063"/>
          </a:xfrm>
          <a:prstGeom prst="rightArrow">
            <a:avLst>
              <a:gd name="adj1" fmla="val 50000"/>
              <a:gd name="adj2" fmla="val 51709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Measures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AutoShape 11"/>
          <p:cNvCxnSpPr>
            <a:cxnSpLocks noChangeShapeType="1"/>
          </p:cNvCxnSpPr>
          <p:nvPr/>
        </p:nvCxnSpPr>
        <p:spPr bwMode="auto">
          <a:xfrm rot="16200000" flipV="1">
            <a:off x="1869555" y="3267042"/>
            <a:ext cx="2471380" cy="1060857"/>
          </a:xfrm>
          <a:prstGeom prst="curvedConnector3">
            <a:avLst>
              <a:gd name="adj1" fmla="val 50000"/>
            </a:avLst>
          </a:prstGeom>
          <a:noFill/>
          <a:ln w="127000">
            <a:solidFill>
              <a:srgbClr val="8064A2"/>
            </a:solidFill>
            <a:round/>
            <a:headEnd/>
            <a:tailEnd type="triangle" w="med" len="med"/>
          </a:ln>
          <a:effectLst/>
        </p:spPr>
      </p:cxnSp>
      <p:pic>
        <p:nvPicPr>
          <p:cNvPr id="28" name="Picture 10" descr="Flèche en spirale verte 3D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37" b="5692"/>
          <a:stretch/>
        </p:blipFill>
        <p:spPr bwMode="auto">
          <a:xfrm rot="16200000" flipV="1">
            <a:off x="2618754" y="3224695"/>
            <a:ext cx="2070040" cy="2140838"/>
          </a:xfrm>
          <a:prstGeom prst="ellipse">
            <a:avLst/>
          </a:prstGeom>
          <a:ln>
            <a:noFill/>
          </a:ln>
          <a:effectLst>
            <a:glow>
              <a:schemeClr val="accent1"/>
            </a:glow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8" grpId="0" animBg="1"/>
      <p:bldP spid="19" grpId="0" animBg="1"/>
      <p:bldP spid="22" grpId="0"/>
      <p:bldP spid="23" grpId="0" animBg="1"/>
      <p:bldP spid="23" grpId="1" animBg="1"/>
      <p:bldP spid="24" grpId="0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Green </a:t>
            </a:r>
            <a:r>
              <a:rPr lang="fr-FR" dirty="0" smtClean="0"/>
              <a:t>SW </a:t>
            </a:r>
            <a:r>
              <a:rPr lang="en-US" dirty="0" smtClean="0"/>
              <a:t>metric </a:t>
            </a:r>
            <a:r>
              <a:rPr lang="en-US" dirty="0"/>
              <a:t>modeled </a:t>
            </a:r>
            <a:r>
              <a:rPr lang="fr-FR" dirty="0"/>
              <a:t>in OMG standard SMM</a:t>
            </a:r>
          </a:p>
          <a:p>
            <a:pPr lvl="1"/>
            <a:r>
              <a:rPr lang="en-US" dirty="0"/>
              <a:t>The Computational Energy Cost metric</a:t>
            </a:r>
          </a:p>
          <a:p>
            <a:pPr lvl="1"/>
            <a:r>
              <a:rPr lang="en-US" dirty="0"/>
              <a:t>C. </a:t>
            </a:r>
            <a:r>
              <a:rPr lang="en-US" dirty="0" err="1"/>
              <a:t>Seo</a:t>
            </a:r>
            <a:r>
              <a:rPr lang="en-US" dirty="0"/>
              <a:t>, S. </a:t>
            </a:r>
            <a:r>
              <a:rPr lang="en-US" dirty="0" err="1"/>
              <a:t>Malek</a:t>
            </a:r>
            <a:r>
              <a:rPr lang="en-US" dirty="0"/>
              <a:t>, and </a:t>
            </a:r>
            <a:r>
              <a:rPr lang="en-US" dirty="0" err="1"/>
              <a:t>N.Medvidovic</a:t>
            </a:r>
            <a:r>
              <a:rPr lang="en-US" dirty="0"/>
              <a:t>. Estimating the Energy the Energy Consumption in Pervasive Java-based Systems. In Proc. of the IEEE International Conference on Pervasive Computing and Communications, PERCOM’08, USA, 2008</a:t>
            </a:r>
            <a:endParaRPr lang="fr-FR" dirty="0"/>
          </a:p>
          <a:p>
            <a:r>
              <a:rPr lang="fr-FR" dirty="0"/>
              <a:t>Position </a:t>
            </a:r>
            <a:r>
              <a:rPr lang="en-US" dirty="0"/>
              <a:t>paper on our framework published in IEEE MEGSUS 2016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53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Bibliography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2400" dirty="0"/>
              <a:t>L. </a:t>
            </a:r>
            <a:r>
              <a:rPr lang="en-US" sz="2400" dirty="0" err="1"/>
              <a:t>Ardito</a:t>
            </a:r>
            <a:r>
              <a:rPr lang="en-US" sz="2400" dirty="0"/>
              <a:t>, G. </a:t>
            </a:r>
            <a:r>
              <a:rPr lang="en-US" sz="2400" dirty="0" err="1"/>
              <a:t>Procaccianti</a:t>
            </a:r>
            <a:r>
              <a:rPr lang="en-US" sz="2400" dirty="0"/>
              <a:t>, et al., Understanding green software development: A conceptual framework. IT Prof., 17(1), 2015</a:t>
            </a:r>
            <a:endParaRPr lang="fr-FR" sz="2400" dirty="0"/>
          </a:p>
          <a:p>
            <a:pPr lvl="0"/>
            <a:r>
              <a:rPr lang="en-US" sz="2400" dirty="0"/>
              <a:t>ISO/IEC25010: Systems and software engineering -- Systems and software Quality Requirements and Evaluation (</a:t>
            </a:r>
            <a:r>
              <a:rPr lang="en-US" sz="2400" dirty="0" err="1"/>
              <a:t>SQuaRE</a:t>
            </a:r>
            <a:r>
              <a:rPr lang="en-US" sz="2400" dirty="0"/>
              <a:t>) -- System and software quality models, March, 2011</a:t>
            </a:r>
            <a:endParaRPr lang="fr-FR" sz="2400" dirty="0"/>
          </a:p>
          <a:p>
            <a:pPr lvl="0"/>
            <a:r>
              <a:rPr lang="en-US" sz="2400" dirty="0" err="1"/>
              <a:t>P.Bozzelli,Q.Gu</a:t>
            </a:r>
            <a:r>
              <a:rPr lang="en-US" sz="2400" dirty="0"/>
              <a:t> and </a:t>
            </a:r>
            <a:r>
              <a:rPr lang="en-US" sz="2400" dirty="0" err="1"/>
              <a:t>P.Lago</a:t>
            </a:r>
            <a:r>
              <a:rPr lang="en-US" sz="2400" dirty="0"/>
              <a:t>, A systematic literature review on green software metrics. VU University, Amsterdam, 2013</a:t>
            </a:r>
            <a:endParaRPr lang="fr-FR" sz="2400" dirty="0"/>
          </a:p>
          <a:p>
            <a:pPr lvl="0"/>
            <a:r>
              <a:rPr lang="en-US" sz="2400" dirty="0"/>
              <a:t>I.H. </a:t>
            </a:r>
            <a:r>
              <a:rPr lang="en-US" sz="2400" dirty="0" err="1"/>
              <a:t>Laradji</a:t>
            </a:r>
            <a:r>
              <a:rPr lang="en-US" sz="2400" dirty="0"/>
              <a:t> et al., Software defect prediction using ensemble learning on selected features. Inf. and Soft. Technology, 58, 2015</a:t>
            </a:r>
            <a:endParaRPr lang="fr-FR" sz="2400" dirty="0"/>
          </a:p>
          <a:p>
            <a:pPr lvl="0"/>
            <a:r>
              <a:rPr lang="en-US" sz="2400" dirty="0" err="1"/>
              <a:t>Manjula.C.M</a:t>
            </a:r>
            <a:r>
              <a:rPr lang="en-US" sz="2400" dirty="0"/>
              <a:t>. Prasad, et al., A Study on Software Metrics based Software Defect Prediction using Data Mining and Machine Learning Techniques, Int. J. of </a:t>
            </a:r>
            <a:r>
              <a:rPr lang="en-US" sz="2400" dirty="0" err="1"/>
              <a:t>Datab</a:t>
            </a:r>
            <a:r>
              <a:rPr lang="en-US" sz="2400" dirty="0"/>
              <a:t>. Th. and App., 8(3), 2015</a:t>
            </a:r>
            <a:endParaRPr lang="fr-FR" sz="2400" dirty="0"/>
          </a:p>
          <a:p>
            <a:pPr lvl="0"/>
            <a:r>
              <a:rPr lang="en-US" sz="2400" dirty="0"/>
              <a:t>C. Zhang and A. </a:t>
            </a:r>
            <a:r>
              <a:rPr lang="en-US" sz="2400" dirty="0" err="1"/>
              <a:t>Hindle</a:t>
            </a:r>
            <a:r>
              <a:rPr lang="en-US" sz="2400" dirty="0"/>
              <a:t>, A green miner's dataset: mining the impact of software change on energy consumption. In : Proceedings of the 11th ACM Working Conf. on Mining Software Repositories,  2014 </a:t>
            </a:r>
            <a:endParaRPr lang="fr-FR" sz="2400" dirty="0"/>
          </a:p>
          <a:p>
            <a:pPr lvl="0"/>
            <a:r>
              <a:rPr lang="en-US" sz="2400" dirty="0"/>
              <a:t>K. Bennett, A. </a:t>
            </a:r>
            <a:r>
              <a:rPr lang="en-US" sz="2400" dirty="0" err="1"/>
              <a:t>Demiriz</a:t>
            </a:r>
            <a:r>
              <a:rPr lang="en-US" sz="2400" dirty="0"/>
              <a:t> et al., Semi-supervised support vector machines. Advances in Neural Inf. processing systems, 1999</a:t>
            </a:r>
          </a:p>
          <a:p>
            <a:pPr lvl="0"/>
            <a:r>
              <a:rPr lang="en-US" sz="2400" dirty="0"/>
              <a:t>OMG, Structured Metrics Meta-model (SMM), version 1.1.1, </a:t>
            </a:r>
            <a:r>
              <a:rPr lang="en-US" sz="2400" u="sng" dirty="0">
                <a:hlinkClick r:id="rId2"/>
              </a:rPr>
              <a:t>http://www.omg.org/spec/SMM/1.1.1/</a:t>
            </a:r>
            <a:r>
              <a:rPr lang="en-US" sz="2400" dirty="0"/>
              <a:t>, April 2016</a:t>
            </a:r>
            <a:endParaRPr lang="fr-FR" sz="2400" dirty="0"/>
          </a:p>
          <a:p>
            <a:r>
              <a:rPr lang="en-US" sz="2400" dirty="0"/>
              <a:t>ITEA3 MEASURE project, </a:t>
            </a:r>
            <a:r>
              <a:rPr lang="en-US" sz="2400" u="sng" dirty="0">
                <a:hlinkClick r:id="rId3"/>
              </a:rPr>
              <a:t>http://measure.softeam-rd.eu/</a:t>
            </a:r>
            <a:r>
              <a:rPr lang="en-US" sz="2400" dirty="0"/>
              <a:t>, 2015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7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Questions ??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E933-3809-487E-AF10-09AAD91F2B6D}" type="datetime1">
              <a:rPr lang="fr-FR" smtClean="0"/>
              <a:t>06/07/2016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6874332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Télécom Bretagne">
  <a:themeElements>
    <a:clrScheme name="Télécom SudParis">
      <a:dk1>
        <a:sysClr val="windowText" lastClr="000000"/>
      </a:dk1>
      <a:lt1>
        <a:sysClr val="window" lastClr="FFFFFF"/>
      </a:lt1>
      <a:dk2>
        <a:srgbClr val="003882"/>
      </a:dk2>
      <a:lt2>
        <a:srgbClr val="B8B8B8"/>
      </a:lt2>
      <a:accent1>
        <a:srgbClr val="001489"/>
      </a:accent1>
      <a:accent2>
        <a:srgbClr val="000000"/>
      </a:accent2>
      <a:accent3>
        <a:srgbClr val="6D5047"/>
      </a:accent3>
      <a:accent4>
        <a:srgbClr val="003882"/>
      </a:accent4>
      <a:accent5>
        <a:srgbClr val="003882"/>
      </a:accent5>
      <a:accent6>
        <a:srgbClr val="003882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644</Words>
  <Application>Microsoft Office PowerPoint</Application>
  <PresentationFormat>Affichage à l'écran (4:3)</PresentationFormat>
  <Paragraphs>122</Paragraphs>
  <Slides>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Modèle Télécom Bretagne</vt:lpstr>
      <vt:lpstr>Ph.D thesis presentation    An approach to measuring SW systems through combined testing metrics  </vt:lpstr>
      <vt:lpstr>Plan</vt:lpstr>
      <vt:lpstr>Context</vt:lpstr>
      <vt:lpstr>Problematics</vt:lpstr>
      <vt:lpstr>Thesis purposes</vt:lpstr>
      <vt:lpstr>Our framework</vt:lpstr>
      <vt:lpstr>Working progress</vt:lpstr>
      <vt:lpstr>Bibliography</vt:lpstr>
      <vt:lpstr>Thank you for your attention</vt:lpstr>
    </vt:vector>
  </TitlesOfParts>
  <Company>Institut Mines-Télécom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Charpenel;Implica</dc:creator>
  <cp:lastModifiedBy>Sdahab</cp:lastModifiedBy>
  <cp:revision>51</cp:revision>
  <dcterms:created xsi:type="dcterms:W3CDTF">2013-01-04T16:51:24Z</dcterms:created>
  <dcterms:modified xsi:type="dcterms:W3CDTF">2016-07-06T11:44:01Z</dcterms:modified>
</cp:coreProperties>
</file>